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handoutMasterIdLst>
    <p:handoutMasterId r:id="rId20"/>
  </p:handoutMasterIdLst>
  <p:sldIdLst>
    <p:sldId id="285" r:id="rId2"/>
    <p:sldId id="258" r:id="rId3"/>
    <p:sldId id="271" r:id="rId4"/>
    <p:sldId id="256" r:id="rId5"/>
    <p:sldId id="259" r:id="rId6"/>
    <p:sldId id="293" r:id="rId7"/>
    <p:sldId id="318" r:id="rId8"/>
    <p:sldId id="296" r:id="rId9"/>
    <p:sldId id="294" r:id="rId10"/>
    <p:sldId id="295" r:id="rId11"/>
    <p:sldId id="292" r:id="rId12"/>
    <p:sldId id="260" r:id="rId13"/>
    <p:sldId id="286" r:id="rId14"/>
    <p:sldId id="287" r:id="rId15"/>
    <p:sldId id="288" r:id="rId16"/>
    <p:sldId id="289" r:id="rId17"/>
    <p:sldId id="320" r:id="rId18"/>
    <p:sldId id="32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709" autoAdjust="0"/>
  </p:normalViewPr>
  <p:slideViewPr>
    <p:cSldViewPr>
      <p:cViewPr>
        <p:scale>
          <a:sx n="60" d="100"/>
          <a:sy n="60" d="100"/>
        </p:scale>
        <p:origin x="-70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28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D12C7-0658-4EF7-A8EE-6C19C2AA9FDB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FC7BC-7310-4C19-8D43-E4015C4CF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AB0958-1552-4533-A0C5-CBF32DFB277C}" type="datetimeFigureOut">
              <a:rPr lang="en-US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990A3-387F-4C52-A0A4-BBF5E1C83D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59A01-4445-451A-A3F3-0262E49F8B77}" type="datetimeFigureOut">
              <a:rPr lang="en-US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27A6E-5688-4A64-92C7-8CCD166F89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4AB7E0-0CEB-45DF-ABB6-2DE8ABD4D219}" type="datetimeFigureOut">
              <a:rPr lang="en-US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F2B1A-49FE-4F22-AA02-B4A8EE0854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49172A-E546-443E-BB3D-459B122F1871}" type="datetimeFigureOut">
              <a:rPr lang="en-US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0E1D4-9BBF-4657-B199-44DF1B6B04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847771-8272-4081-A92F-A8DB27106775}" type="datetimeFigureOut">
              <a:rPr lang="en-US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823D6-BC15-4AD3-9713-81BFE0A9FF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9FA5B8-0871-42FA-9F9D-36FD92F9CD02}" type="datetimeFigureOut">
              <a:rPr lang="en-US"/>
              <a:pPr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849AD-AFDA-4B9C-BE39-5685270AAD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819586-04E5-448A-A684-10B87AC2A5BE}" type="datetimeFigureOut">
              <a:rPr lang="en-US"/>
              <a:pPr/>
              <a:t>11/29/2011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99950-C7F3-4390-A3E4-72F29678B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F1139-D761-45E9-9692-43E4EF5584CC}" type="datetimeFigureOut">
              <a:rPr lang="en-US"/>
              <a:pPr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4A88D-EB00-41C3-8109-3808298524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9D29A2-C814-41CF-B935-FB9971FD13D7}" type="datetimeFigureOut">
              <a:rPr lang="en-US"/>
              <a:pPr/>
              <a:t>11/29/2011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69EF2-3022-412C-A3BC-FC2A737602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8ECED-402F-4F34-879A-E5ADB2907A8D}" type="datetimeFigureOut">
              <a:rPr lang="en-US"/>
              <a:pPr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07D0F-7596-4E88-8E25-2BC7461C6C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3AD702-7595-41DA-9F60-C789717D9186}" type="datetimeFigureOut">
              <a:rPr lang="en-US"/>
              <a:pPr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0B441-81A6-4A97-97F9-79C68AF038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6E1188C-4A0C-4789-B13F-81D62AA6E85C}" type="datetimeFigureOut">
              <a:rPr lang="en-US"/>
              <a:pPr/>
              <a:t>11/29/2011</a:t>
            </a:fld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FF5722-0768-494D-9518-5CF98D2253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smtClean="0"/>
              <a:t>Quick!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What is a crime?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Crimes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Arson</a:t>
            </a:r>
          </a:p>
          <a:p>
            <a:pPr lvl="2"/>
            <a:r>
              <a:rPr lang="en-US" b="1" dirty="0" smtClean="0"/>
              <a:t>Intentionally starting a fire or explosion that damages or destroys a building or other property either </a:t>
            </a:r>
          </a:p>
          <a:p>
            <a:pPr marL="1828800" lvl="3" indent="-457200">
              <a:buAutoNum type="arabicParenR"/>
            </a:pPr>
            <a:r>
              <a:rPr lang="en-US" b="1" dirty="0" smtClean="0"/>
              <a:t>without the owner’s permission.</a:t>
            </a:r>
          </a:p>
          <a:p>
            <a:pPr marL="1828800" lvl="3" indent="-457200">
              <a:buAutoNum type="arabicParenR"/>
            </a:pPr>
            <a:r>
              <a:rPr lang="en-US" b="1" dirty="0" smtClean="0"/>
              <a:t>With the intent to defraud.</a:t>
            </a:r>
          </a:p>
          <a:p>
            <a:pPr marL="1828800" lvl="3" indent="-457200">
              <a:buAutoNum type="arabicParenR"/>
            </a:pPr>
            <a:endParaRPr lang="en-US" sz="100" b="1" dirty="0" smtClean="0"/>
          </a:p>
          <a:p>
            <a:pPr marL="571500" indent="-45720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Conspiracy</a:t>
            </a:r>
          </a:p>
          <a:p>
            <a:pPr marL="1371600" lvl="2" indent="-457200"/>
            <a:r>
              <a:rPr lang="en-US" b="1" dirty="0" smtClean="0"/>
              <a:t>Agreement between two or more persons to commit a crime.</a:t>
            </a:r>
          </a:p>
          <a:p>
            <a:pPr marL="1371600" lvl="2" indent="-457200"/>
            <a:endParaRPr lang="en-US" sz="1000" b="1" dirty="0" smtClean="0"/>
          </a:p>
          <a:p>
            <a:pPr marL="571500" indent="-45720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Computer Crime</a:t>
            </a:r>
          </a:p>
          <a:p>
            <a:pPr marL="1371600" lvl="2" indent="-457200"/>
            <a:r>
              <a:rPr lang="en-US" b="1" dirty="0" smtClean="0"/>
              <a:t>Unlawful taking, copying, manipulating, altering, or erasing of electronic date</a:t>
            </a:r>
          </a:p>
          <a:p>
            <a:pPr marL="1371600" lvl="2" indent="-457200"/>
            <a:r>
              <a:rPr lang="en-US" b="1" dirty="0" smtClean="0"/>
              <a:t>Committing a crime using electronic means.</a:t>
            </a:r>
          </a:p>
          <a:p>
            <a:pPr lvl="4"/>
            <a:endParaRPr lang="en-US" b="1" dirty="0" smtClean="0"/>
          </a:p>
        </p:txBody>
      </p:sp>
      <p:pic>
        <p:nvPicPr>
          <p:cNvPr id="1026" name="Picture 2" descr="C:\Documents and Settings\jpappas\Local Settings\Temporary Internet Files\Content.IE5\AF0QEYU8\MP9004487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133600"/>
            <a:ext cx="2590800" cy="163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Documents and Settings\jpappas\Local Settings\Temporary Internet Files\Content.IE5\4PDG6R3X\MP90044305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447800"/>
            <a:ext cx="2819399" cy="541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White-Collar Crime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Crimes that </a:t>
            </a:r>
          </a:p>
          <a:p>
            <a:r>
              <a:rPr lang="en-US" sz="4000" b="1" dirty="0" smtClean="0"/>
              <a:t>Do not involve force or violence </a:t>
            </a:r>
            <a:r>
              <a:rPr lang="en-US" sz="4000" b="1" dirty="0" smtClean="0">
                <a:solidFill>
                  <a:srgbClr val="FF0000"/>
                </a:solidFill>
              </a:rPr>
              <a:t>AND</a:t>
            </a:r>
          </a:p>
          <a:p>
            <a:r>
              <a:rPr lang="en-US" sz="4000" b="1" dirty="0" smtClean="0"/>
              <a:t>Do not cause physical injury/damage to people/property.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>
          <a:xfrm>
            <a:off x="457200" y="1"/>
            <a:ext cx="8229600" cy="762000"/>
          </a:xfrm>
        </p:spPr>
        <p:txBody>
          <a:bodyPr lIns="0" rIns="0" bIns="0" anchor="b"/>
          <a:lstStyle/>
          <a:p>
            <a:r>
              <a:rPr lang="en-US" b="1" dirty="0" smtClean="0">
                <a:solidFill>
                  <a:srgbClr val="0070C0"/>
                </a:solidFill>
              </a:rPr>
              <a:t>Types of Crimes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3000" y="3429000"/>
            <a:ext cx="7467600" cy="2895600"/>
          </a:xfrm>
        </p:spPr>
        <p:txBody>
          <a:bodyPr>
            <a:normAutofit/>
          </a:bodyPr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600" b="1" dirty="0">
                <a:solidFill>
                  <a:srgbClr val="00B050"/>
                </a:solidFill>
              </a:rPr>
              <a:t>Crimes against People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600" b="1" dirty="0" smtClean="0"/>
              <a:t>Crimes </a:t>
            </a:r>
            <a:r>
              <a:rPr lang="en-US" sz="3600" b="1" dirty="0"/>
              <a:t>against Property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rgbClr val="00B050"/>
                </a:solidFill>
              </a:rPr>
              <a:t>Crimes </a:t>
            </a:r>
            <a:r>
              <a:rPr lang="en-US" sz="3600" b="1" dirty="0">
                <a:solidFill>
                  <a:srgbClr val="00B050"/>
                </a:solidFill>
              </a:rPr>
              <a:t>involving Business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600" b="1" dirty="0" smtClean="0"/>
              <a:t>Crimes </a:t>
            </a:r>
            <a:r>
              <a:rPr lang="en-US" sz="3600" b="1" dirty="0"/>
              <a:t>against </a:t>
            </a:r>
            <a:r>
              <a:rPr lang="en-US" sz="3600" b="1" dirty="0" smtClean="0"/>
              <a:t>Government</a:t>
            </a:r>
            <a:endParaRPr lang="en-US" sz="3600" b="1" dirty="0"/>
          </a:p>
        </p:txBody>
      </p:sp>
      <p:pic>
        <p:nvPicPr>
          <p:cNvPr id="3075" name="Picture 3" descr="C:\Documents and Settings\jpappas\Local Settings\Temporary Internet Files\Content.IE5\U0EI5S7I\MC90005627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914400"/>
            <a:ext cx="29718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>
          <a:xfrm>
            <a:off x="457200" y="1"/>
            <a:ext cx="8229600" cy="762000"/>
          </a:xfrm>
        </p:spPr>
        <p:txBody>
          <a:bodyPr lIns="0" rIns="0" bIns="0" anchor="b"/>
          <a:lstStyle/>
          <a:p>
            <a:r>
              <a:rPr lang="en-US" b="1" dirty="0" smtClean="0">
                <a:solidFill>
                  <a:srgbClr val="0070C0"/>
                </a:solidFill>
              </a:rPr>
              <a:t>Types of Crimes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143000"/>
            <a:ext cx="82296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B050"/>
                </a:solidFill>
              </a:rPr>
              <a:t>Crimes against </a:t>
            </a:r>
            <a:r>
              <a:rPr lang="en-US" b="1" dirty="0" smtClean="0">
                <a:solidFill>
                  <a:srgbClr val="00B050"/>
                </a:solidFill>
              </a:rPr>
              <a:t>People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rgbClr val="00B05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800" b="1" dirty="0" smtClean="0"/>
              <a:t>Murder</a:t>
            </a:r>
          </a:p>
          <a:p>
            <a:pPr lvl="2">
              <a:lnSpc>
                <a:spcPct val="90000"/>
              </a:lnSpc>
            </a:pPr>
            <a:r>
              <a:rPr lang="en-US" sz="2800" b="1" dirty="0" smtClean="0"/>
              <a:t>Manslaughter</a:t>
            </a:r>
          </a:p>
          <a:p>
            <a:pPr lvl="2">
              <a:lnSpc>
                <a:spcPct val="90000"/>
              </a:lnSpc>
            </a:pPr>
            <a:r>
              <a:rPr lang="en-US" sz="2800" b="1" dirty="0" smtClean="0"/>
              <a:t>Assault </a:t>
            </a:r>
            <a:r>
              <a:rPr lang="en-US" sz="2800" b="1" dirty="0"/>
              <a:t>and </a:t>
            </a:r>
            <a:r>
              <a:rPr lang="en-US" sz="2800" b="1" dirty="0" smtClean="0"/>
              <a:t>battery</a:t>
            </a:r>
          </a:p>
          <a:p>
            <a:pPr lvl="2">
              <a:lnSpc>
                <a:spcPct val="90000"/>
              </a:lnSpc>
            </a:pPr>
            <a:r>
              <a:rPr lang="en-US" sz="2800" b="1" dirty="0" smtClean="0"/>
              <a:t>Kidnapping</a:t>
            </a:r>
          </a:p>
          <a:p>
            <a:pPr lvl="2">
              <a:lnSpc>
                <a:spcPct val="90000"/>
              </a:lnSpc>
            </a:pPr>
            <a:r>
              <a:rPr lang="en-US" sz="2800" b="1" dirty="0" smtClean="0"/>
              <a:t>Sex offenses</a:t>
            </a:r>
          </a:p>
          <a:p>
            <a:pPr lvl="2">
              <a:lnSpc>
                <a:spcPct val="90000"/>
              </a:lnSpc>
            </a:pPr>
            <a:r>
              <a:rPr lang="en-US" sz="2800" b="1" dirty="0" smtClean="0"/>
              <a:t>Domestic violence</a:t>
            </a:r>
          </a:p>
          <a:p>
            <a:pPr lvl="2">
              <a:lnSpc>
                <a:spcPct val="90000"/>
              </a:lnSpc>
            </a:pPr>
            <a:r>
              <a:rPr lang="en-US" sz="2800" b="1" dirty="0" smtClean="0"/>
              <a:t>Fraud </a:t>
            </a:r>
            <a:r>
              <a:rPr lang="en-US" sz="2800" b="1" dirty="0"/>
              <a:t>(false </a:t>
            </a:r>
            <a:r>
              <a:rPr lang="en-US" sz="2800" b="1" dirty="0" smtClean="0"/>
              <a:t>pretenses)</a:t>
            </a:r>
          </a:p>
          <a:p>
            <a:pPr lvl="2">
              <a:lnSpc>
                <a:spcPct val="90000"/>
              </a:lnSpc>
            </a:pPr>
            <a:r>
              <a:rPr lang="en-US" sz="2800" b="1" dirty="0" smtClean="0"/>
              <a:t>Bribery </a:t>
            </a:r>
            <a:r>
              <a:rPr lang="en-US" sz="2800" b="1" dirty="0"/>
              <a:t>and </a:t>
            </a:r>
            <a:r>
              <a:rPr lang="en-US" sz="2800" b="1" dirty="0" smtClean="0"/>
              <a:t>extortion</a:t>
            </a:r>
            <a:endParaRPr lang="en-US" sz="2800" b="1" dirty="0"/>
          </a:p>
        </p:txBody>
      </p:sp>
      <p:pic>
        <p:nvPicPr>
          <p:cNvPr id="4099" name="Picture 3" descr="C:\Documents and Settings\jpappas\Local Settings\Temporary Internet Files\Content.IE5\AF0QEYU8\MC9002324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8769" y="1447800"/>
            <a:ext cx="3916631" cy="304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>
          <a:xfrm>
            <a:off x="457200" y="1"/>
            <a:ext cx="8229600" cy="762000"/>
          </a:xfrm>
        </p:spPr>
        <p:txBody>
          <a:bodyPr lIns="0" rIns="0" bIns="0" anchor="b"/>
          <a:lstStyle/>
          <a:p>
            <a:r>
              <a:rPr lang="en-US" b="1" dirty="0" smtClean="0">
                <a:solidFill>
                  <a:srgbClr val="0070C0"/>
                </a:solidFill>
              </a:rPr>
              <a:t>Types of Crimes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143000"/>
            <a:ext cx="82296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B050"/>
                </a:solidFill>
              </a:rPr>
              <a:t>Crimes </a:t>
            </a:r>
            <a:r>
              <a:rPr lang="en-US" b="1" dirty="0">
                <a:solidFill>
                  <a:srgbClr val="00B050"/>
                </a:solidFill>
              </a:rPr>
              <a:t>against </a:t>
            </a:r>
            <a:r>
              <a:rPr lang="en-US" b="1" dirty="0" smtClean="0">
                <a:solidFill>
                  <a:srgbClr val="00B050"/>
                </a:solidFill>
              </a:rPr>
              <a:t>Property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rgbClr val="00B05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800" b="1" dirty="0" smtClean="0"/>
              <a:t>Burglary</a:t>
            </a:r>
          </a:p>
          <a:p>
            <a:pPr lvl="2">
              <a:lnSpc>
                <a:spcPct val="90000"/>
              </a:lnSpc>
            </a:pPr>
            <a:r>
              <a:rPr lang="en-US" sz="2800" b="1" dirty="0" smtClean="0"/>
              <a:t>Larceny </a:t>
            </a:r>
            <a:r>
              <a:rPr lang="en-US" sz="2800" b="1" dirty="0"/>
              <a:t>(petty vs. grand </a:t>
            </a:r>
            <a:r>
              <a:rPr lang="en-US" sz="2800" b="1" dirty="0" smtClean="0"/>
              <a:t>larceny)</a:t>
            </a:r>
          </a:p>
          <a:p>
            <a:pPr lvl="2">
              <a:lnSpc>
                <a:spcPct val="90000"/>
              </a:lnSpc>
            </a:pPr>
            <a:r>
              <a:rPr lang="en-US" sz="2800" b="1" dirty="0" smtClean="0"/>
              <a:t>Robbery</a:t>
            </a:r>
          </a:p>
          <a:p>
            <a:pPr lvl="2">
              <a:lnSpc>
                <a:spcPct val="90000"/>
              </a:lnSpc>
            </a:pPr>
            <a:r>
              <a:rPr lang="en-US" sz="2800" b="1" dirty="0" smtClean="0"/>
              <a:t>Vandalism</a:t>
            </a:r>
            <a:endParaRPr lang="en-US" sz="2800" b="1" dirty="0"/>
          </a:p>
        </p:txBody>
      </p:sp>
      <p:pic>
        <p:nvPicPr>
          <p:cNvPr id="5122" name="Picture 2" descr="C:\Documents and Settings\jpappas\Local Settings\Temporary Internet Files\Content.IE5\NEHPE70I\MP9004074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276600"/>
            <a:ext cx="426817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>
          <a:xfrm>
            <a:off x="457200" y="1"/>
            <a:ext cx="8229600" cy="762000"/>
          </a:xfrm>
        </p:spPr>
        <p:txBody>
          <a:bodyPr lIns="0" rIns="0" bIns="0" anchor="b"/>
          <a:lstStyle/>
          <a:p>
            <a:r>
              <a:rPr lang="en-US" b="1" dirty="0" smtClean="0">
                <a:solidFill>
                  <a:srgbClr val="0070C0"/>
                </a:solidFill>
              </a:rPr>
              <a:t>Types of Crimes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838200"/>
            <a:ext cx="8229600" cy="563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B050"/>
                </a:solidFill>
              </a:rPr>
              <a:t>Crimes </a:t>
            </a:r>
            <a:r>
              <a:rPr lang="en-US" b="1" dirty="0">
                <a:solidFill>
                  <a:srgbClr val="00B050"/>
                </a:solidFill>
              </a:rPr>
              <a:t>involving </a:t>
            </a:r>
            <a:r>
              <a:rPr lang="en-US" b="1" dirty="0" smtClean="0">
                <a:solidFill>
                  <a:srgbClr val="00B050"/>
                </a:solidFill>
              </a:rPr>
              <a:t>Business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 b="1" dirty="0">
              <a:solidFill>
                <a:srgbClr val="00B05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800" b="1" dirty="0" smtClean="0"/>
              <a:t>Embezzlement</a:t>
            </a:r>
          </a:p>
          <a:p>
            <a:pPr lvl="2">
              <a:lnSpc>
                <a:spcPct val="90000"/>
              </a:lnSpc>
            </a:pPr>
            <a:r>
              <a:rPr lang="en-US" sz="2800" b="1" dirty="0" smtClean="0"/>
              <a:t>Shoplifting</a:t>
            </a:r>
          </a:p>
          <a:p>
            <a:pPr lvl="2">
              <a:lnSpc>
                <a:spcPct val="90000"/>
              </a:lnSpc>
            </a:pPr>
            <a:r>
              <a:rPr lang="en-US" sz="2800" b="1" dirty="0" smtClean="0"/>
              <a:t>Fraud </a:t>
            </a:r>
            <a:r>
              <a:rPr lang="en-US" sz="2800" b="1" dirty="0"/>
              <a:t>(false </a:t>
            </a:r>
            <a:r>
              <a:rPr lang="en-US" sz="2800" b="1" dirty="0" smtClean="0"/>
              <a:t>pretenses)</a:t>
            </a:r>
          </a:p>
          <a:p>
            <a:pPr lvl="2">
              <a:lnSpc>
                <a:spcPct val="90000"/>
              </a:lnSpc>
            </a:pPr>
            <a:r>
              <a:rPr lang="en-US" sz="2800" b="1" dirty="0" smtClean="0"/>
              <a:t>Money laundering</a:t>
            </a:r>
          </a:p>
          <a:p>
            <a:pPr lvl="2">
              <a:lnSpc>
                <a:spcPct val="90000"/>
              </a:lnSpc>
            </a:pPr>
            <a:r>
              <a:rPr lang="en-US" sz="2800" b="1" dirty="0" smtClean="0"/>
              <a:t>Arson</a:t>
            </a:r>
          </a:p>
          <a:p>
            <a:pPr lvl="2">
              <a:lnSpc>
                <a:spcPct val="90000"/>
              </a:lnSpc>
            </a:pPr>
            <a:r>
              <a:rPr lang="en-US" sz="2800" b="1" dirty="0" smtClean="0"/>
              <a:t>Forgery</a:t>
            </a:r>
          </a:p>
          <a:p>
            <a:pPr lvl="2">
              <a:lnSpc>
                <a:spcPct val="90000"/>
              </a:lnSpc>
            </a:pPr>
            <a:r>
              <a:rPr lang="en-US" sz="2800" b="1" dirty="0" smtClean="0"/>
              <a:t>Antitrust </a:t>
            </a:r>
            <a:r>
              <a:rPr lang="en-US" sz="2800" b="1" dirty="0"/>
              <a:t>violations (price fixing, loss </a:t>
            </a:r>
            <a:r>
              <a:rPr lang="en-US" sz="2800" b="1" dirty="0" smtClean="0"/>
              <a:t>leaders)</a:t>
            </a:r>
          </a:p>
          <a:p>
            <a:pPr lvl="2">
              <a:lnSpc>
                <a:spcPct val="90000"/>
              </a:lnSpc>
            </a:pPr>
            <a:r>
              <a:rPr lang="en-US" sz="2800" b="1" dirty="0" smtClean="0"/>
              <a:t>Receiving </a:t>
            </a:r>
            <a:r>
              <a:rPr lang="en-US" sz="2800" b="1" dirty="0"/>
              <a:t>stolen </a:t>
            </a:r>
            <a:r>
              <a:rPr lang="en-US" sz="2800" b="1" dirty="0" smtClean="0"/>
              <a:t>property</a:t>
            </a:r>
          </a:p>
          <a:p>
            <a:pPr lvl="2">
              <a:lnSpc>
                <a:spcPct val="90000"/>
              </a:lnSpc>
            </a:pPr>
            <a:r>
              <a:rPr lang="en-US" sz="2800" b="1" dirty="0" smtClean="0"/>
              <a:t>Conspiracy</a:t>
            </a:r>
            <a:endParaRPr lang="en-US" sz="2800" b="1" dirty="0"/>
          </a:p>
        </p:txBody>
      </p:sp>
      <p:pic>
        <p:nvPicPr>
          <p:cNvPr id="614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447800"/>
            <a:ext cx="2819400" cy="2879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4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4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>
          <a:xfrm>
            <a:off x="457200" y="1"/>
            <a:ext cx="8229600" cy="762000"/>
          </a:xfrm>
        </p:spPr>
        <p:txBody>
          <a:bodyPr lIns="0" rIns="0" bIns="0" anchor="b"/>
          <a:lstStyle/>
          <a:p>
            <a:r>
              <a:rPr lang="en-US" b="1" dirty="0" smtClean="0">
                <a:solidFill>
                  <a:srgbClr val="0070C0"/>
                </a:solidFill>
              </a:rPr>
              <a:t>Types of Crimes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14400"/>
            <a:ext cx="8229600" cy="556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B050"/>
                </a:solidFill>
              </a:rPr>
              <a:t>Crimes </a:t>
            </a:r>
            <a:r>
              <a:rPr lang="en-US" b="1" dirty="0">
                <a:solidFill>
                  <a:srgbClr val="00B050"/>
                </a:solidFill>
              </a:rPr>
              <a:t>against </a:t>
            </a:r>
            <a:r>
              <a:rPr lang="en-US" b="1" dirty="0" smtClean="0">
                <a:solidFill>
                  <a:srgbClr val="00B050"/>
                </a:solidFill>
              </a:rPr>
              <a:t>Government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rgbClr val="00B05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800" b="1" dirty="0" smtClean="0"/>
              <a:t>Treason</a:t>
            </a:r>
          </a:p>
          <a:p>
            <a:pPr lvl="2">
              <a:lnSpc>
                <a:spcPct val="90000"/>
              </a:lnSpc>
            </a:pPr>
            <a:r>
              <a:rPr lang="en-US" sz="2800" b="1" dirty="0" smtClean="0"/>
              <a:t>Perjury</a:t>
            </a:r>
          </a:p>
          <a:p>
            <a:pPr lvl="2">
              <a:lnSpc>
                <a:spcPct val="90000"/>
              </a:lnSpc>
            </a:pPr>
            <a:r>
              <a:rPr lang="en-US" sz="2800" b="1" dirty="0" smtClean="0"/>
              <a:t>Obstruction </a:t>
            </a:r>
            <a:r>
              <a:rPr lang="en-US" sz="2800" b="1" dirty="0"/>
              <a:t>of </a:t>
            </a:r>
            <a:r>
              <a:rPr lang="en-US" sz="2800" b="1" dirty="0" smtClean="0"/>
              <a:t>justice</a:t>
            </a:r>
          </a:p>
          <a:p>
            <a:pPr lvl="2">
              <a:lnSpc>
                <a:spcPct val="90000"/>
              </a:lnSpc>
            </a:pPr>
            <a:r>
              <a:rPr lang="en-US" sz="2800" b="1" dirty="0" smtClean="0"/>
              <a:t>Contempt </a:t>
            </a:r>
            <a:r>
              <a:rPr lang="en-US" sz="2800" b="1" dirty="0"/>
              <a:t>of </a:t>
            </a:r>
            <a:r>
              <a:rPr lang="en-US" sz="2800" b="1" dirty="0" smtClean="0"/>
              <a:t>court</a:t>
            </a:r>
          </a:p>
          <a:p>
            <a:pPr lvl="2">
              <a:lnSpc>
                <a:spcPct val="90000"/>
              </a:lnSpc>
            </a:pPr>
            <a:r>
              <a:rPr lang="en-US" sz="2800" b="1" dirty="0" smtClean="0"/>
              <a:t>Bribery</a:t>
            </a:r>
          </a:p>
          <a:p>
            <a:pPr lvl="2">
              <a:lnSpc>
                <a:spcPct val="90000"/>
              </a:lnSpc>
            </a:pPr>
            <a:r>
              <a:rPr lang="en-US" sz="2800" b="1" dirty="0" smtClean="0"/>
              <a:t>Extortion</a:t>
            </a:r>
            <a:endParaRPr lang="en-US" sz="2000" b="1" dirty="0"/>
          </a:p>
        </p:txBody>
      </p:sp>
      <p:pic>
        <p:nvPicPr>
          <p:cNvPr id="7170" name="Picture 2" descr="C:\Documents and Settings\jpappas\Local Settings\Temporary Internet Files\Content.IE5\AF0QEYU8\MC9000535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057400"/>
            <a:ext cx="2908302" cy="290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  <a:latin typeface="Amazone BT" pitchFamily="66" charset="0"/>
              </a:rPr>
              <a:t>Let’s play a game!</a:t>
            </a:r>
            <a:endParaRPr lang="en-US" sz="6600" b="1" dirty="0">
              <a:solidFill>
                <a:srgbClr val="FF0000"/>
              </a:solidFill>
              <a:latin typeface="Amazone BT" pitchFamily="66" charset="0"/>
            </a:endParaRPr>
          </a:p>
        </p:txBody>
      </p:sp>
      <p:pic>
        <p:nvPicPr>
          <p:cNvPr id="58370" name="Picture 2" descr="C:\Documents and Settings\jpappas\Local Settings\Temporary Internet Files\Content.IE5\YI1V1IEU\MP90044909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752600"/>
            <a:ext cx="4843462" cy="4843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Internet Mini-research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 numCol="2"/>
          <a:lstStyle/>
          <a:p>
            <a:r>
              <a:rPr lang="en-US" sz="2800" b="1" dirty="0" smtClean="0"/>
              <a:t>Find a real case regarding one of the crimes we have talked about.</a:t>
            </a:r>
          </a:p>
          <a:p>
            <a:r>
              <a:rPr lang="en-US" sz="1800" b="1" dirty="0" smtClean="0">
                <a:solidFill>
                  <a:srgbClr val="0070C0"/>
                </a:solidFill>
              </a:rPr>
              <a:t>Larceny</a:t>
            </a:r>
          </a:p>
          <a:p>
            <a:r>
              <a:rPr lang="en-US" sz="1800" b="1" dirty="0" smtClean="0">
                <a:solidFill>
                  <a:srgbClr val="0070C0"/>
                </a:solidFill>
              </a:rPr>
              <a:t>Robbery</a:t>
            </a:r>
          </a:p>
          <a:p>
            <a:r>
              <a:rPr lang="en-US" sz="1800" b="1" dirty="0" smtClean="0">
                <a:solidFill>
                  <a:srgbClr val="0070C0"/>
                </a:solidFill>
              </a:rPr>
              <a:t>Burglary</a:t>
            </a:r>
          </a:p>
          <a:p>
            <a:r>
              <a:rPr lang="en-US" sz="1800" b="1" dirty="0" smtClean="0">
                <a:solidFill>
                  <a:srgbClr val="0070C0"/>
                </a:solidFill>
              </a:rPr>
              <a:t>False pretenses (fraud)</a:t>
            </a:r>
          </a:p>
          <a:p>
            <a:r>
              <a:rPr lang="en-US" sz="1800" b="1" dirty="0" smtClean="0">
                <a:solidFill>
                  <a:srgbClr val="0070C0"/>
                </a:solidFill>
              </a:rPr>
              <a:t>Forgery</a:t>
            </a:r>
          </a:p>
          <a:p>
            <a:r>
              <a:rPr lang="en-US" sz="1800" b="1" dirty="0" smtClean="0">
                <a:solidFill>
                  <a:srgbClr val="0070C0"/>
                </a:solidFill>
              </a:rPr>
              <a:t>Arson</a:t>
            </a:r>
          </a:p>
          <a:p>
            <a:r>
              <a:rPr lang="en-US" sz="1800" b="1" dirty="0" smtClean="0">
                <a:solidFill>
                  <a:srgbClr val="0070C0"/>
                </a:solidFill>
              </a:rPr>
              <a:t>Conspiracy</a:t>
            </a:r>
          </a:p>
          <a:p>
            <a:r>
              <a:rPr lang="en-US" sz="1800" b="1" dirty="0" smtClean="0">
                <a:solidFill>
                  <a:srgbClr val="0070C0"/>
                </a:solidFill>
              </a:rPr>
              <a:t>Receiving stolen property</a:t>
            </a:r>
          </a:p>
          <a:p>
            <a:r>
              <a:rPr lang="en-US" sz="1800" b="1" dirty="0" smtClean="0">
                <a:solidFill>
                  <a:srgbClr val="0070C0"/>
                </a:solidFill>
              </a:rPr>
              <a:t>Bribery</a:t>
            </a:r>
          </a:p>
          <a:p>
            <a:r>
              <a:rPr lang="en-US" sz="1800" b="1" dirty="0" smtClean="0">
                <a:solidFill>
                  <a:srgbClr val="0070C0"/>
                </a:solidFill>
              </a:rPr>
              <a:t>Extortion</a:t>
            </a:r>
          </a:p>
          <a:p>
            <a:r>
              <a:rPr lang="en-US" sz="1800" b="1" dirty="0" smtClean="0">
                <a:solidFill>
                  <a:srgbClr val="0070C0"/>
                </a:solidFill>
              </a:rPr>
              <a:t>Computer crime</a:t>
            </a:r>
          </a:p>
          <a:p>
            <a:r>
              <a:rPr lang="en-US" sz="2800" b="1" dirty="0" smtClean="0"/>
              <a:t>Tell us what the situation is, what the crime is, and what the consequence is (if you know).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 lIns="0" rIns="0" bIns="0" anchor="b"/>
          <a:lstStyle/>
          <a:p>
            <a:r>
              <a:rPr lang="en-US" sz="4000" b="1" dirty="0" smtClean="0">
                <a:solidFill>
                  <a:schemeClr val="hlink"/>
                </a:solidFill>
              </a:rPr>
              <a:t>So, </a:t>
            </a:r>
            <a:r>
              <a:rPr lang="en-US" sz="4000" b="1" dirty="0">
                <a:solidFill>
                  <a:schemeClr val="hlink"/>
                </a:solidFill>
              </a:rPr>
              <a:t>just how much has to be proven in court to find someone </a:t>
            </a:r>
            <a:r>
              <a:rPr lang="en-US" sz="4000" b="1" dirty="0" smtClean="0">
                <a:solidFill>
                  <a:schemeClr val="hlink"/>
                </a:solidFill>
              </a:rPr>
              <a:t>guilty of a crime?</a:t>
            </a:r>
            <a:endParaRPr lang="en-US" sz="4000" b="1" dirty="0">
              <a:solidFill>
                <a:schemeClr val="hlink"/>
              </a:solidFill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sz="half" idx="1"/>
          </p:nvPr>
        </p:nvSpPr>
        <p:spPr>
          <a:xfrm>
            <a:off x="2971800" y="1981200"/>
            <a:ext cx="6172200" cy="2743199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Burden of Proof</a:t>
            </a:r>
          </a:p>
          <a:p>
            <a:pPr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	The prosecution has the burden of proof and must prove </a:t>
            </a:r>
            <a:r>
              <a:rPr lang="en-US" sz="2800" b="1" u="sng" dirty="0" smtClean="0">
                <a:solidFill>
                  <a:srgbClr val="FF6600"/>
                </a:solidFill>
              </a:rPr>
              <a:t>beyond a reasonable doubt</a:t>
            </a:r>
            <a:r>
              <a:rPr lang="en-US" sz="2800" b="1" dirty="0" smtClean="0">
                <a:solidFill>
                  <a:srgbClr val="FF0000"/>
                </a:solidFill>
              </a:rPr>
              <a:t> that the defendant committed the crime.</a:t>
            </a:r>
          </a:p>
          <a:p>
            <a:pPr>
              <a:buFontTx/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endParaRPr lang="en-US" sz="28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0" y="4800600"/>
            <a:ext cx="9144000" cy="1752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sz="2750" b="1" dirty="0" smtClean="0">
                <a:solidFill>
                  <a:srgbClr val="0070C0"/>
                </a:solidFill>
              </a:rPr>
              <a:t>Prosecutor</a:t>
            </a:r>
            <a:r>
              <a:rPr lang="en-US" sz="2750" b="1" dirty="0" smtClean="0"/>
              <a:t>–Lawyer representing the people who is attempting to gain a conviction. Must provide proof.</a:t>
            </a:r>
          </a:p>
          <a:p>
            <a:pPr>
              <a:buFontTx/>
              <a:buNone/>
            </a:pPr>
            <a:endParaRPr lang="en-US" sz="900" b="1" dirty="0" smtClean="0"/>
          </a:p>
          <a:p>
            <a:pPr>
              <a:buFontTx/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sz="2750" b="1" dirty="0" smtClean="0">
                <a:solidFill>
                  <a:srgbClr val="0070C0"/>
                </a:solidFill>
              </a:rPr>
              <a:t>Defendant</a:t>
            </a:r>
            <a:r>
              <a:rPr lang="en-US" sz="2750" b="1" dirty="0" smtClean="0"/>
              <a:t> – Party charged with committing a crime.</a:t>
            </a:r>
          </a:p>
          <a:p>
            <a:endParaRPr lang="en-US" dirty="0"/>
          </a:p>
        </p:txBody>
      </p:sp>
      <p:pic>
        <p:nvPicPr>
          <p:cNvPr id="1033" name="Picture 9" descr="C:\Documents and Settings\jpappas\Local Settings\Temporary Internet Files\Content.IE5\L9M0Z0K4\MP90040179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2948467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3"/>
          <p:cNvSpPr>
            <a:spLocks noGrp="1"/>
          </p:cNvSpPr>
          <p:nvPr>
            <p:ph type="title" idx="4294967295"/>
          </p:nvPr>
        </p:nvSpPr>
        <p:spPr>
          <a:xfrm>
            <a:off x="381000" y="-228600"/>
            <a:ext cx="8229600" cy="1143000"/>
          </a:xfrm>
        </p:spPr>
        <p:txBody>
          <a:bodyPr lIns="0" rIns="0" bIns="0" anchor="b"/>
          <a:lstStyle/>
          <a:p>
            <a:r>
              <a:rPr lang="en-US" b="1" dirty="0">
                <a:solidFill>
                  <a:schemeClr val="accent2"/>
                </a:solidFill>
              </a:rPr>
              <a:t>Did you know…</a:t>
            </a:r>
          </a:p>
        </p:txBody>
      </p:sp>
      <p:sp>
        <p:nvSpPr>
          <p:cNvPr id="58371" name="Content Placeholder 4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273050" indent="-273050">
              <a:buFontTx/>
              <a:buNone/>
            </a:pPr>
            <a:r>
              <a:rPr lang="en-US" b="1" dirty="0" smtClean="0">
                <a:solidFill>
                  <a:schemeClr val="hlink"/>
                </a:solidFill>
              </a:rPr>
              <a:t>	Many </a:t>
            </a:r>
            <a:r>
              <a:rPr lang="en-US" b="1" dirty="0">
                <a:solidFill>
                  <a:schemeClr val="hlink"/>
                </a:solidFill>
              </a:rPr>
              <a:t>individuals/parties that are accused of a crime can be </a:t>
            </a:r>
            <a:r>
              <a:rPr lang="en-US" sz="3600" b="1" dirty="0">
                <a:solidFill>
                  <a:srgbClr val="0070C0"/>
                </a:solidFill>
              </a:rPr>
              <a:t>sued</a:t>
            </a:r>
            <a:r>
              <a:rPr lang="en-US" b="1" dirty="0">
                <a:solidFill>
                  <a:schemeClr val="hlink"/>
                </a:solidFill>
              </a:rPr>
              <a:t> for civil damages or actions, even if not found guilty!</a:t>
            </a:r>
          </a:p>
          <a:p>
            <a:pPr marL="273050" indent="-273050">
              <a:buFontTx/>
              <a:buNone/>
            </a:pPr>
            <a:endParaRPr lang="en-US" b="1" dirty="0">
              <a:solidFill>
                <a:schemeClr val="hlink"/>
              </a:solidFill>
            </a:endParaRPr>
          </a:p>
          <a:p>
            <a:pPr marL="273050" indent="-273050">
              <a:buFontTx/>
              <a:buNone/>
            </a:pP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smtClean="0">
                <a:solidFill>
                  <a:schemeClr val="hlink"/>
                </a:solidFill>
              </a:rPr>
              <a:t>	Why</a:t>
            </a:r>
            <a:r>
              <a:rPr lang="en-US" b="1" dirty="0">
                <a:solidFill>
                  <a:schemeClr val="hlink"/>
                </a:solidFill>
              </a:rPr>
              <a:t>??</a:t>
            </a:r>
          </a:p>
        </p:txBody>
      </p:sp>
      <p:pic>
        <p:nvPicPr>
          <p:cNvPr id="58372" name="Picture 4" descr="OJ simp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276600"/>
            <a:ext cx="2498725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/>
          <p:cNvSpPr>
            <a:spLocks noGrp="1"/>
          </p:cNvSpPr>
          <p:nvPr>
            <p:ph type="title" idx="4294967295"/>
          </p:nvPr>
        </p:nvSpPr>
        <p:spPr>
          <a:xfrm>
            <a:off x="381000" y="-228600"/>
            <a:ext cx="8229600" cy="1143000"/>
          </a:xfrm>
        </p:spPr>
        <p:txBody>
          <a:bodyPr lIns="0" rIns="0" bIns="0" anchor="b"/>
          <a:lstStyle/>
          <a:p>
            <a:r>
              <a:rPr lang="en-US" b="1" dirty="0">
                <a:solidFill>
                  <a:schemeClr val="accent2"/>
                </a:solidFill>
              </a:rPr>
              <a:t>Criminal Laws</a:t>
            </a:r>
          </a:p>
        </p:txBody>
      </p:sp>
      <p:sp>
        <p:nvSpPr>
          <p:cNvPr id="13314" name="Content Placeholder 4"/>
          <p:cNvSpPr>
            <a:spLocks noGrp="1"/>
          </p:cNvSpPr>
          <p:nvPr>
            <p:ph idx="4294967295"/>
          </p:nvPr>
        </p:nvSpPr>
        <p:spPr>
          <a:xfrm>
            <a:off x="0" y="990600"/>
            <a:ext cx="9144000" cy="5135563"/>
          </a:xfrm>
        </p:spPr>
        <p:txBody>
          <a:bodyPr/>
          <a:lstStyle/>
          <a:p>
            <a:r>
              <a:rPr lang="en-US" b="1" dirty="0">
                <a:solidFill>
                  <a:schemeClr val="hlink"/>
                </a:solidFill>
              </a:rPr>
              <a:t>Laws that describe offenses against society</a:t>
            </a:r>
            <a:endParaRPr lang="en-US" dirty="0"/>
          </a:p>
          <a:p>
            <a:r>
              <a:rPr lang="en-US" b="1" dirty="0">
                <a:solidFill>
                  <a:srgbClr val="800080"/>
                </a:solidFill>
              </a:rPr>
              <a:t>Enforceable by punishment …</a:t>
            </a:r>
          </a:p>
          <a:p>
            <a:pPr lvl="2"/>
            <a:r>
              <a:rPr lang="en-US" sz="2800" b="1" dirty="0">
                <a:solidFill>
                  <a:srgbClr val="800080"/>
                </a:solidFill>
              </a:rPr>
              <a:t>Incarceration</a:t>
            </a:r>
          </a:p>
          <a:p>
            <a:pPr lvl="2"/>
            <a:r>
              <a:rPr lang="en-US" sz="2800" b="1" dirty="0">
                <a:solidFill>
                  <a:srgbClr val="800080"/>
                </a:solidFill>
              </a:rPr>
              <a:t>Fine</a:t>
            </a:r>
          </a:p>
          <a:p>
            <a:pPr lvl="2"/>
            <a:r>
              <a:rPr lang="en-US" sz="2800" b="1" dirty="0">
                <a:solidFill>
                  <a:srgbClr val="800080"/>
                </a:solidFill>
              </a:rPr>
              <a:t>Restitution</a:t>
            </a:r>
          </a:p>
          <a:p>
            <a:pPr lvl="2"/>
            <a:r>
              <a:rPr lang="en-US" sz="2800" b="1" dirty="0">
                <a:solidFill>
                  <a:srgbClr val="800080"/>
                </a:solidFill>
              </a:rPr>
              <a:t>Community Service</a:t>
            </a:r>
          </a:p>
          <a:p>
            <a:pPr lvl="2"/>
            <a:r>
              <a:rPr lang="en-US" sz="2800" b="1" dirty="0">
                <a:solidFill>
                  <a:srgbClr val="800080"/>
                </a:solidFill>
              </a:rPr>
              <a:t>Probation</a:t>
            </a:r>
          </a:p>
          <a:p>
            <a:pPr lvl="2"/>
            <a:r>
              <a:rPr lang="en-US" sz="2800" b="1" dirty="0">
                <a:solidFill>
                  <a:srgbClr val="800080"/>
                </a:solidFill>
              </a:rPr>
              <a:t>Execution</a:t>
            </a:r>
          </a:p>
          <a:p>
            <a:pPr lvl="2"/>
            <a:r>
              <a:rPr lang="en-US" sz="2800" b="1" dirty="0">
                <a:solidFill>
                  <a:srgbClr val="800080"/>
                </a:solidFill>
              </a:rPr>
              <a:t>Alternative sentences such as treatment program, house arrest, etc.</a:t>
            </a:r>
          </a:p>
          <a:p>
            <a:pPr lvl="2"/>
            <a:r>
              <a:rPr lang="en-US" sz="2800" b="1" dirty="0">
                <a:solidFill>
                  <a:srgbClr val="800080"/>
                </a:solidFill>
              </a:rPr>
              <a:t>Any combination of the above</a:t>
            </a:r>
            <a:endParaRPr lang="en-US" b="1" dirty="0">
              <a:solidFill>
                <a:schemeClr val="hlink"/>
              </a:solidFill>
            </a:endParaRPr>
          </a:p>
        </p:txBody>
      </p:sp>
      <p:pic>
        <p:nvPicPr>
          <p:cNvPr id="13319" name="Picture 7" descr="MP90020220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667000"/>
            <a:ext cx="3657600" cy="2462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838200"/>
          </a:xfrm>
        </p:spPr>
        <p:txBody>
          <a:bodyPr lIns="0" rIns="0" bIns="0" anchor="b"/>
          <a:lstStyle/>
          <a:p>
            <a:r>
              <a:rPr lang="en-US" b="1" dirty="0" smtClean="0">
                <a:solidFill>
                  <a:srgbClr val="0070C0"/>
                </a:solidFill>
              </a:rPr>
              <a:t>Classifications of Crimes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133600"/>
            <a:ext cx="8229600" cy="4724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B050"/>
                </a:solidFill>
              </a:rPr>
              <a:t>Felony</a:t>
            </a:r>
            <a:r>
              <a:rPr lang="en-US" b="1" dirty="0"/>
              <a:t> – a major crime that is punishable by a fine, imprisonment, or both.  Examples include murder, murder, and arson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5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B050"/>
                </a:solidFill>
              </a:rPr>
              <a:t>Misdemeanor</a:t>
            </a:r>
            <a:r>
              <a:rPr lang="en-US" b="1" dirty="0"/>
              <a:t> – a less serious crime which is punishable by a fine, jail time or both.  Maximum usually will be less than a year and less that $1000.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B050"/>
                </a:solidFill>
              </a:rPr>
              <a:t>Infraction</a:t>
            </a:r>
            <a:r>
              <a:rPr lang="en-US" b="1" dirty="0"/>
              <a:t> – a minor offense that is usually punishable by a fine and not jail time.  Examples include minor traffic violations.  </a:t>
            </a:r>
          </a:p>
        </p:txBody>
      </p:sp>
      <p:pic>
        <p:nvPicPr>
          <p:cNvPr id="2050" name="Picture 2" descr="C:\Documents and Settings\jpappas\Local Settings\Temporary Internet Files\Content.IE5\SB3EV863\MP9004487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762000"/>
            <a:ext cx="2590800" cy="140085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Level of Crime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Felony</a:t>
            </a:r>
          </a:p>
          <a:p>
            <a:pPr lvl="2"/>
            <a:r>
              <a:rPr lang="en-US" b="1" dirty="0" smtClean="0"/>
              <a:t>Punishable in state prison for more than1 year</a:t>
            </a:r>
          </a:p>
          <a:p>
            <a:pPr lvl="2"/>
            <a:r>
              <a:rPr lang="en-US" b="1" dirty="0" smtClean="0"/>
              <a:t>Fine of more than $1,000 </a:t>
            </a:r>
          </a:p>
          <a:p>
            <a:pPr lvl="2"/>
            <a:r>
              <a:rPr lang="en-US" b="1" dirty="0" smtClean="0"/>
              <a:t>Any combo of both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Misdemeanor</a:t>
            </a:r>
          </a:p>
          <a:p>
            <a:pPr lvl="2"/>
            <a:r>
              <a:rPr lang="en-US" b="1" dirty="0" smtClean="0"/>
              <a:t>Punishable in county/city jail for 1 year or less</a:t>
            </a:r>
          </a:p>
          <a:p>
            <a:pPr lvl="2"/>
            <a:r>
              <a:rPr lang="en-US" b="1" dirty="0" smtClean="0"/>
              <a:t>Fine of $1,000 or less</a:t>
            </a:r>
          </a:p>
          <a:p>
            <a:pPr lvl="2"/>
            <a:r>
              <a:rPr lang="en-US" b="1" dirty="0" smtClean="0"/>
              <a:t>Any combo of both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Infraction</a:t>
            </a:r>
          </a:p>
          <a:p>
            <a:pPr lvl="2"/>
            <a:r>
              <a:rPr lang="en-US" b="1" dirty="0" smtClean="0"/>
              <a:t>Lesser misdemeanors</a:t>
            </a:r>
          </a:p>
          <a:p>
            <a:pPr lvl="2"/>
            <a:r>
              <a:rPr lang="en-US" b="1" dirty="0" smtClean="0"/>
              <a:t>Punishable only by fine—no risk of jail</a:t>
            </a:r>
          </a:p>
          <a:p>
            <a:pPr lvl="2"/>
            <a:r>
              <a:rPr lang="en-US" b="1" dirty="0" smtClean="0"/>
              <a:t>No right to jury</a:t>
            </a:r>
          </a:p>
          <a:p>
            <a:endParaRPr lang="en-US" dirty="0"/>
          </a:p>
        </p:txBody>
      </p:sp>
      <p:pic>
        <p:nvPicPr>
          <p:cNvPr id="2051" name="Picture 3" descr="C:\Documents and Settings\jpappas\Local Settings\Temporary Internet Files\Content.IE5\U0EI5S7I\MP91021647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810000"/>
            <a:ext cx="2844800" cy="1905000"/>
          </a:xfrm>
          <a:prstGeom prst="rect">
            <a:avLst/>
          </a:prstGeom>
          <a:noFill/>
        </p:spPr>
      </p:pic>
      <p:pic>
        <p:nvPicPr>
          <p:cNvPr id="2052" name="Picture 4" descr="C:\Documents and Settings\jpappas\Local Settings\Temporary Internet Files\Content.IE5\W1U2P408\MC90029088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752600"/>
            <a:ext cx="1757209" cy="1598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Crimes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Larceny</a:t>
            </a:r>
          </a:p>
          <a:p>
            <a:pPr lvl="2"/>
            <a:r>
              <a:rPr lang="en-US" sz="2800" b="1" dirty="0" smtClean="0"/>
              <a:t>Stealing; theft. Wrongful taking of money or property belonging to some one else, with intent to deprive the owner of it.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Robbery</a:t>
            </a:r>
          </a:p>
          <a:p>
            <a:pPr lvl="2"/>
            <a:r>
              <a:rPr lang="en-US" sz="2800" b="1" dirty="0" smtClean="0"/>
              <a:t>Taking of property from another’s person or immediate presence, against the victim’s will, by force or fear.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Burglary</a:t>
            </a:r>
          </a:p>
          <a:p>
            <a:pPr lvl="2"/>
            <a:r>
              <a:rPr lang="en-US" sz="2800" b="1" dirty="0" smtClean="0"/>
              <a:t>Entering a building without permission when intending to commit a crime.</a:t>
            </a:r>
          </a:p>
          <a:p>
            <a:endParaRPr lang="en-US" dirty="0"/>
          </a:p>
        </p:txBody>
      </p:sp>
      <p:pic>
        <p:nvPicPr>
          <p:cNvPr id="2050" name="Picture 2" descr="C:\Documents and Settings\jpappas\Local Settings\Temporary Internet Files\Content.IE5\5J7YW6Y4\MC9001543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22098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Crimes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False Pretenses</a:t>
            </a:r>
          </a:p>
          <a:p>
            <a:pPr lvl="2"/>
            <a:r>
              <a:rPr lang="en-US" sz="2800" b="1" dirty="0" smtClean="0"/>
              <a:t>Obtaining money or property by lying about a past or existing fact.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Forgery</a:t>
            </a:r>
          </a:p>
          <a:p>
            <a:pPr lvl="2"/>
            <a:r>
              <a:rPr lang="en-US" sz="2800" b="1" dirty="0" smtClean="0"/>
              <a:t>Falsely making or materially altering a writing in order to defraud.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Receiving Stolen Property</a:t>
            </a:r>
          </a:p>
          <a:p>
            <a:pPr lvl="2"/>
            <a:r>
              <a:rPr lang="en-US" sz="2800" b="1" dirty="0" smtClean="0"/>
              <a:t>Knowingly receiving or buying property known to be stolen with the intent to deprive the rightful owner of the property.</a:t>
            </a:r>
          </a:p>
          <a:p>
            <a:endParaRPr lang="en-US" dirty="0"/>
          </a:p>
        </p:txBody>
      </p:sp>
      <p:pic>
        <p:nvPicPr>
          <p:cNvPr id="3074" name="Picture 2" descr="C:\Documents and Settings\jpappas\Local Settings\Temporary Internet Files\Content.IE5\NEHPE70I\MP90040018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0" y="0"/>
            <a:ext cx="2540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Crimes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Bribery</a:t>
            </a:r>
          </a:p>
          <a:p>
            <a:pPr lvl="2"/>
            <a:r>
              <a:rPr lang="en-US" sz="2800" b="1" dirty="0" smtClean="0"/>
              <a:t>Unlawfully offering or giving anything of value to influence performance of an official in the carrying out of his/her public or legal duties.</a:t>
            </a:r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Extortion</a:t>
            </a:r>
          </a:p>
          <a:p>
            <a:pPr lvl="2"/>
            <a:r>
              <a:rPr lang="en-US" sz="2800" b="1" dirty="0" smtClean="0"/>
              <a:t>Obtaining money or property from a person by wrongful use of force, fear, or the power of office.</a:t>
            </a:r>
          </a:p>
          <a:p>
            <a:pPr lvl="2"/>
            <a:r>
              <a:rPr lang="en-US" sz="2800" b="1" dirty="0" smtClean="0"/>
              <a:t>Also known as blackmail.</a:t>
            </a:r>
            <a:endParaRPr lang="en-US" sz="2800" b="1" dirty="0"/>
          </a:p>
        </p:txBody>
      </p:sp>
      <p:pic>
        <p:nvPicPr>
          <p:cNvPr id="4098" name="Picture 2" descr="C:\Documents and Settings\jpappas\Local Settings\Temporary Internet Files\Content.IE5\DGG65Y4O\MC90044039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0"/>
            <a:ext cx="1665288" cy="1665288"/>
          </a:xfrm>
          <a:prstGeom prst="rect">
            <a:avLst/>
          </a:prstGeom>
          <a:noFill/>
        </p:spPr>
      </p:pic>
      <p:pic>
        <p:nvPicPr>
          <p:cNvPr id="4099" name="Picture 3" descr="C:\Documents and Settings\jpappas\Local Settings\Temporary Internet Files\Content.IE5\4PDG6R3X\MC90007873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895600"/>
            <a:ext cx="2819400" cy="1741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1927</TotalTime>
  <Words>621</Words>
  <Application>Microsoft Office PowerPoint</Application>
  <PresentationFormat>On-screen Show (4:3)</PresentationFormat>
  <Paragraphs>140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Quick!</vt:lpstr>
      <vt:lpstr>So, just how much has to be proven in court to find someone guilty of a crime?</vt:lpstr>
      <vt:lpstr>Did you know…</vt:lpstr>
      <vt:lpstr>Criminal Laws</vt:lpstr>
      <vt:lpstr>Classifications of Crimes</vt:lpstr>
      <vt:lpstr>Level of Crime</vt:lpstr>
      <vt:lpstr>Crimes</vt:lpstr>
      <vt:lpstr>Crimes</vt:lpstr>
      <vt:lpstr>Crimes</vt:lpstr>
      <vt:lpstr>Crimes</vt:lpstr>
      <vt:lpstr>White-Collar Crime</vt:lpstr>
      <vt:lpstr>Types of Crimes</vt:lpstr>
      <vt:lpstr>Types of Crimes</vt:lpstr>
      <vt:lpstr>Types of Crimes</vt:lpstr>
      <vt:lpstr>Types of Crimes</vt:lpstr>
      <vt:lpstr>Types of Crimes</vt:lpstr>
      <vt:lpstr>Let’s play a game!</vt:lpstr>
      <vt:lpstr>Internet Mini-research</vt:lpstr>
    </vt:vector>
  </TitlesOfParts>
  <Company>Monroe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Criminal Law/Crimes</dc:title>
  <dc:creator>Tech Dept</dc:creator>
  <cp:lastModifiedBy>Tech Dept</cp:lastModifiedBy>
  <cp:revision>134</cp:revision>
  <dcterms:created xsi:type="dcterms:W3CDTF">2009-10-27T13:49:35Z</dcterms:created>
  <dcterms:modified xsi:type="dcterms:W3CDTF">2011-11-29T17:23:15Z</dcterms:modified>
</cp:coreProperties>
</file>