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25"/>
  </p:handoutMasterIdLst>
  <p:sldIdLst>
    <p:sldId id="268" r:id="rId2"/>
    <p:sldId id="266" r:id="rId3"/>
    <p:sldId id="267" r:id="rId4"/>
    <p:sldId id="269" r:id="rId5"/>
    <p:sldId id="270" r:id="rId6"/>
    <p:sldId id="257" r:id="rId7"/>
    <p:sldId id="272" r:id="rId8"/>
    <p:sldId id="275" r:id="rId9"/>
    <p:sldId id="276" r:id="rId10"/>
    <p:sldId id="278" r:id="rId11"/>
    <p:sldId id="273" r:id="rId12"/>
    <p:sldId id="277" r:id="rId13"/>
    <p:sldId id="279" r:id="rId14"/>
    <p:sldId id="290" r:id="rId15"/>
    <p:sldId id="291" r:id="rId16"/>
    <p:sldId id="274" r:id="rId17"/>
    <p:sldId id="281" r:id="rId18"/>
    <p:sldId id="284" r:id="rId19"/>
    <p:sldId id="280" r:id="rId20"/>
    <p:sldId id="262" r:id="rId21"/>
    <p:sldId id="263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709" autoAdjust="0"/>
  </p:normalViewPr>
  <p:slideViewPr>
    <p:cSldViewPr>
      <p:cViewPr>
        <p:scale>
          <a:sx n="60" d="100"/>
          <a:sy n="60" d="100"/>
        </p:scale>
        <p:origin x="-7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2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D12C7-0658-4EF7-A8EE-6C19C2AA9FD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FC7BC-7310-4C19-8D43-E4015C4CF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AB0958-1552-4533-A0C5-CBF32DFB277C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90A3-387F-4C52-A0A4-BBF5E1C83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59A01-4445-451A-A3F3-0262E49F8B77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27A6E-5688-4A64-92C7-8CCD166F8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AB7E0-0CEB-45DF-ABB6-2DE8ABD4D219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F2B1A-49FE-4F22-AA02-B4A8EE085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9172A-E546-443E-BB3D-459B122F1871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0E1D4-9BBF-4657-B199-44DF1B6B0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47771-8272-4081-A92F-A8DB27106775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23D6-BC15-4AD3-9713-81BFE0A9F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FA5B8-0871-42FA-9F9D-36FD92F9CD02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849AD-AFDA-4B9C-BE39-5685270AA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819586-04E5-448A-A684-10B87AC2A5BE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99950-C7F3-4390-A3E4-72F29678B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F1139-D761-45E9-9692-43E4EF5584CC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4A88D-EB00-41C3-8109-380829852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9D29A2-C814-41CF-B935-FB9971FD13D7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9EF2-3022-412C-A3BC-FC2A73760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8ECED-402F-4F34-879A-E5ADB2907A8D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7D0F-7596-4E88-8E25-2BC7461C6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AD702-7595-41DA-9F60-C789717D9186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0B441-81A6-4A97-97F9-79C68AF03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E1188C-4A0C-4789-B13F-81D62AA6E85C}" type="datetimeFigureOut">
              <a:rPr lang="en-US"/>
              <a:pPr/>
              <a:t>11/29/2011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FF5722-0768-494D-9518-5CF98D2253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youtube.com/watch?v=JigB2gYOVb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accent2"/>
                </a:solidFill>
              </a:rPr>
              <a:t>Things that make you go hmmm…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27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133600" y="4572000"/>
            <a:ext cx="508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http://www.youtube.com/watch?v=JigB2gYOVbk</a:t>
            </a:r>
            <a:endParaRPr lang="en-US" dirty="0"/>
          </a:p>
          <a:p>
            <a:endParaRPr lang="en-US" dirty="0"/>
          </a:p>
        </p:txBody>
      </p:sp>
      <p:pic>
        <p:nvPicPr>
          <p:cNvPr id="54284" name="Picture 12" descr="MC90004850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828800"/>
            <a:ext cx="2478088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Quick!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962400"/>
            <a:ext cx="6477000" cy="21637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	Tell me one thing you remember about DUTY… the first element of a crime.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66568" name="Picture 8" descr="MC90007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7763" y="990600"/>
            <a:ext cx="2417763" cy="263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12 -0.0363 L 1.24045 -0.036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229600" cy="14478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hlink"/>
                </a:solidFill>
              </a:rPr>
              <a:t>Element #2– Breach of Duty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>
                <a:solidFill>
                  <a:srgbClr val="800080"/>
                </a:solidFill>
              </a:rPr>
              <a:t>the violation of a legal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rgbClr val="FF0000"/>
              </a:buClr>
            </a:pPr>
            <a:r>
              <a:rPr lang="en-US" b="1" dirty="0">
                <a:solidFill>
                  <a:schemeClr val="accent2"/>
                </a:solidFill>
              </a:rPr>
              <a:t>Committing the violation/breach is considered the actual crime.</a:t>
            </a:r>
          </a:p>
          <a:p>
            <a:pPr marL="609600" indent="-609600">
              <a:buClr>
                <a:srgbClr val="FF0000"/>
              </a:buClr>
            </a:pPr>
            <a:r>
              <a:rPr lang="en-US" b="1" dirty="0">
                <a:solidFill>
                  <a:schemeClr val="accent2"/>
                </a:solidFill>
              </a:rPr>
              <a:t>The commitment of this act by the accused individual has to be proven in court. 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witnesses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evidence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confession</a:t>
            </a:r>
          </a:p>
          <a:p>
            <a:pPr marL="609600" indent="-609600">
              <a:buFont typeface="Calibri" pitchFamily="34" charset="0"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609600" indent="-609600">
              <a:buFont typeface="Calibri" pitchFamily="34" charset="0"/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0421" name="Picture 5" descr="MC90005621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114800"/>
            <a:ext cx="2895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229600" cy="14478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hlink"/>
                </a:solidFill>
              </a:rPr>
              <a:t>Element #2– Breach of Duty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>
                <a:solidFill>
                  <a:srgbClr val="800080"/>
                </a:solidFill>
              </a:rPr>
              <a:t>the violation of a legal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rgbClr val="FF0000"/>
              </a:buCl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What could be used to prove:</a:t>
            </a:r>
          </a:p>
          <a:p>
            <a:pPr marL="609600" indent="-609600">
              <a:buClr>
                <a:srgbClr val="FF0000"/>
              </a:buClr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Shoplifting</a:t>
            </a: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Car theft</a:t>
            </a: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Embezzlement</a:t>
            </a:r>
          </a:p>
          <a:p>
            <a:pPr marL="609600" indent="-609600">
              <a:buClr>
                <a:srgbClr val="FF0000"/>
              </a:buClr>
            </a:pPr>
            <a:endParaRPr lang="en-US" sz="3600" b="1" dirty="0">
              <a:solidFill>
                <a:schemeClr val="accent2"/>
              </a:solidFill>
            </a:endParaRPr>
          </a:p>
          <a:p>
            <a:pPr marL="609600" indent="-609600">
              <a:buFont typeface="Calibri" pitchFamily="34" charset="0"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609600" indent="-609600">
              <a:buFont typeface="Calibri" pitchFamily="34" charset="0"/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Quick!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962400"/>
            <a:ext cx="7467600" cy="2590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	Tell me one thing you remember about 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VIOLATION OF DUTY… 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the second element of a crime.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67589" name="Picture 5" descr="MC9003206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0" y="1143000"/>
            <a:ext cx="2284413" cy="216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4971E-6 L -1.2665 -0.02451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3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There are 3 elements to every crime…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What are they?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Duty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Violation/breach of that duty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Intent</a:t>
            </a:r>
          </a:p>
          <a:p>
            <a:endParaRPr lang="en-US" sz="4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Documents and Settings\jpappas\Local Settings\Temporary Internet Files\Content.IE5\U0EI5S7I\MP9004386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37338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Tell me, tell me…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About</a:t>
            </a:r>
          </a:p>
          <a:p>
            <a:pPr lvl="2"/>
            <a:r>
              <a:rPr lang="en-US" sz="4400" b="1" dirty="0" smtClean="0">
                <a:solidFill>
                  <a:srgbClr val="FF0000"/>
                </a:solidFill>
              </a:rPr>
              <a:t>Duty</a:t>
            </a:r>
          </a:p>
          <a:p>
            <a:pPr lvl="2"/>
            <a:r>
              <a:rPr lang="en-US" sz="4400" b="1" dirty="0" smtClean="0">
                <a:solidFill>
                  <a:srgbClr val="FF0000"/>
                </a:solidFill>
              </a:rPr>
              <a:t>Violation/breach of duty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Documents and Settings\jpappas\Local Settings\Temporary Internet Files\Content.IE5\4PDG6R3X\MC900299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657601"/>
            <a:ext cx="367341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21336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hlink"/>
                </a:solidFill>
              </a:rPr>
              <a:t>Element #3– Criminal Intent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>
                <a:solidFill>
                  <a:srgbClr val="800080"/>
                </a:solidFill>
              </a:rPr>
              <a:t>purposefully committed violation of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82296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Calibri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</a:rPr>
              <a:t>Required to prove intent:</a:t>
            </a: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/>
              <a:t>Defendant purposefully did the action that is a violation of a duty.</a:t>
            </a: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/>
              <a:t>Defendant has capacity to understand the difference between right and wrong.</a:t>
            </a:r>
          </a:p>
          <a:p>
            <a:pPr marL="990600" lvl="1" indent="-533400">
              <a:buClr>
                <a:srgbClr val="FF0000"/>
              </a:buClr>
              <a:buFontTx/>
              <a:buChar char="•"/>
            </a:pPr>
            <a:r>
              <a:rPr lang="en-US" sz="3200" b="1" dirty="0"/>
              <a:t>Defendant has the required state of mind, as defined by statute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21336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hlink"/>
                </a:solidFill>
              </a:rPr>
              <a:t>Element #3– Criminal Intent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>
                <a:solidFill>
                  <a:srgbClr val="800080"/>
                </a:solidFill>
              </a:rPr>
              <a:t>purposefully committed violation of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2209800"/>
            <a:ext cx="8534400" cy="3916363"/>
          </a:xfrm>
        </p:spPr>
        <p:txBody>
          <a:bodyPr>
            <a:normAutofit/>
          </a:bodyPr>
          <a:lstStyle/>
          <a:p>
            <a:pPr marL="609600" indent="-609600">
              <a:buFont typeface="Calibri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</a:rPr>
              <a:t>	Who might not have capacity to understand the difference between right and wrong?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Minors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Mentally ill or insane</a:t>
            </a:r>
          </a:p>
          <a:p>
            <a:pPr marL="1371600" lvl="2" indent="-457200">
              <a:buClr>
                <a:srgbClr val="FF0000"/>
              </a:buClr>
            </a:pPr>
            <a:r>
              <a:rPr lang="en-US" sz="2800" b="1" dirty="0"/>
              <a:t>Mentally handicapped</a:t>
            </a:r>
          </a:p>
        </p:txBody>
      </p:sp>
      <p:pic>
        <p:nvPicPr>
          <p:cNvPr id="71684" name="Picture 4" descr="MP90044222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657600"/>
            <a:ext cx="36576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21336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hlink"/>
                </a:solidFill>
              </a:rPr>
              <a:t>Element #3– Criminal Intent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>
                <a:solidFill>
                  <a:srgbClr val="800080"/>
                </a:solidFill>
              </a:rPr>
              <a:t>purposefully committed violation of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 marL="609600" indent="-609600">
              <a:buFont typeface="Calibri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</a:rPr>
              <a:t>	If you voluntarily take intoxicating substances, do you have capacity?</a:t>
            </a:r>
          </a:p>
          <a:p>
            <a:pPr marL="609600" indent="-609600">
              <a:buFont typeface="Calibri" pitchFamily="34" charset="0"/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609600" indent="-609600" algn="ctr">
              <a:buFont typeface="Calibri" pitchFamily="34" charset="0"/>
              <a:buNone/>
            </a:pPr>
            <a:r>
              <a:rPr lang="en-US" sz="3600" b="1" dirty="0"/>
              <a:t>YES!!!!!</a:t>
            </a:r>
          </a:p>
          <a:p>
            <a:pPr marL="609600" indent="-609600" algn="ctr">
              <a:buFont typeface="Calibri" pitchFamily="34" charset="0"/>
              <a:buNone/>
            </a:pPr>
            <a:r>
              <a:rPr lang="en-US" sz="3600" b="1" dirty="0"/>
              <a:t>Being under the influence of intoxicating substances does NOT take away your capacity.</a:t>
            </a:r>
          </a:p>
        </p:txBody>
      </p:sp>
      <p:pic>
        <p:nvPicPr>
          <p:cNvPr id="74757" name="Picture 5" descr="MC90043798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1835150" cy="123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4953000" y="3352800"/>
            <a:ext cx="3657600" cy="2667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762000" y="3352800"/>
            <a:ext cx="3733800" cy="2667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 lIns="0" rIns="0" bIns="0" anchor="b"/>
          <a:lstStyle/>
          <a:p>
            <a:r>
              <a:rPr lang="en-US" sz="4000" b="1" dirty="0">
                <a:solidFill>
                  <a:schemeClr val="hlink"/>
                </a:solidFill>
              </a:rPr>
              <a:t>Element #3– Criminal Intent</a:t>
            </a:r>
            <a:br>
              <a:rPr lang="en-US" sz="4000" b="1" dirty="0">
                <a:solidFill>
                  <a:schemeClr val="hlink"/>
                </a:solidFill>
              </a:rPr>
            </a:br>
            <a:r>
              <a:rPr lang="en-US" sz="4000" b="1" dirty="0">
                <a:solidFill>
                  <a:srgbClr val="800080"/>
                </a:solidFill>
              </a:rPr>
              <a:t>purposefully committed violation of duty</a:t>
            </a:r>
            <a:br>
              <a:rPr lang="en-US" sz="4000" b="1" dirty="0">
                <a:solidFill>
                  <a:srgbClr val="800080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>Intent and motive are NOT the same!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3352800"/>
            <a:ext cx="4114800" cy="2773363"/>
          </a:xfrm>
        </p:spPr>
        <p:txBody>
          <a:bodyPr>
            <a:normAutofit/>
          </a:bodyPr>
          <a:lstStyle/>
          <a:p>
            <a:pPr marL="990600" lvl="1" indent="-533400">
              <a:buClr>
                <a:srgbClr val="FF0000"/>
              </a:buClr>
              <a:buFontTx/>
              <a:buNone/>
            </a:pPr>
            <a:r>
              <a:rPr lang="en-US" b="1" dirty="0"/>
              <a:t>	        </a:t>
            </a:r>
            <a:r>
              <a:rPr lang="en-US" sz="3200" b="1" u="sng" dirty="0"/>
              <a:t>Intent</a:t>
            </a:r>
            <a:r>
              <a:rPr lang="en-US" b="1" dirty="0"/>
              <a:t> </a:t>
            </a:r>
          </a:p>
          <a:p>
            <a:pPr marL="990600" lvl="1" indent="-533400">
              <a:buClr>
                <a:srgbClr val="FF0000"/>
              </a:buClr>
              <a:buFontTx/>
              <a:buNone/>
            </a:pPr>
            <a:r>
              <a:rPr lang="en-US" b="1" dirty="0"/>
              <a:t>	is purposefully doing an act that is a breach of a duty.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3505200"/>
            <a:ext cx="3657600" cy="26209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        </a:t>
            </a:r>
            <a:r>
              <a:rPr lang="en-US" b="1" u="sng" dirty="0"/>
              <a:t>Motive</a:t>
            </a:r>
            <a:r>
              <a:rPr lang="en-US" b="1" dirty="0"/>
              <a:t> </a:t>
            </a:r>
          </a:p>
          <a:p>
            <a:pPr>
              <a:buFontTx/>
              <a:buNone/>
            </a:pPr>
            <a:r>
              <a:rPr lang="en-US" b="1" dirty="0"/>
              <a:t>	is WHY a person commits (or does not commit) an 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38" grpId="0" animBg="1"/>
      <p:bldP spid="696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 do you think of when you hear the word “</a:t>
            </a:r>
            <a:r>
              <a:rPr lang="en-US" sz="4000" b="1" dirty="0">
                <a:solidFill>
                  <a:srgbClr val="FF0000"/>
                </a:solidFill>
              </a:rPr>
              <a:t>crime</a:t>
            </a:r>
            <a:r>
              <a:rPr lang="en-US" sz="4000" b="1" dirty="0"/>
              <a:t>”?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6628" name="Picture 4" descr="MC90028695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0050" y="4772025"/>
            <a:ext cx="239395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95350"/>
          </a:xfrm>
        </p:spPr>
        <p:txBody>
          <a:bodyPr lIns="0" rIns="0" bIns="0" anchor="b">
            <a:normAutofit/>
          </a:bodyPr>
          <a:lstStyle/>
          <a:p>
            <a:r>
              <a:rPr lang="en-US" sz="4300" b="1" dirty="0" smtClean="0">
                <a:solidFill>
                  <a:srgbClr val="0070C0"/>
                </a:solidFill>
              </a:rPr>
              <a:t>Did you know…</a:t>
            </a:r>
            <a:endParaRPr lang="en-US" sz="4300" b="1" dirty="0">
              <a:solidFill>
                <a:srgbClr val="0070C0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B050"/>
                </a:solidFill>
              </a:rPr>
              <a:t>If an employee commits a criminal act while completing their assigned duties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the act benefits the corporation,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corporation may be found to have had criminal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intent!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* AND *</a:t>
            </a:r>
            <a:endParaRPr lang="en-US" sz="40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B050"/>
                </a:solidFill>
              </a:rPr>
              <a:t>Vicarious criminal liability is when the criminal intent of an employee is substituted for the requirement of criminal intent for an </a:t>
            </a:r>
            <a:r>
              <a:rPr lang="en-US" b="1" dirty="0" smtClean="0">
                <a:solidFill>
                  <a:srgbClr val="00B050"/>
                </a:solidFill>
              </a:rPr>
              <a:t>officer of the company.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20737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rgbClr val="0070C0"/>
                </a:solidFill>
              </a:rPr>
              <a:t>Case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	</a:t>
            </a:r>
            <a:r>
              <a:rPr lang="en-US" sz="3150" b="1" dirty="0" smtClean="0"/>
              <a:t>Pack </a:t>
            </a:r>
            <a:r>
              <a:rPr lang="en-US" sz="3150" b="1" dirty="0"/>
              <a:t>was the president of Acme Markets, Inc., a large </a:t>
            </a:r>
            <a:r>
              <a:rPr lang="en-US" sz="3150" b="1" dirty="0" smtClean="0"/>
              <a:t>retail </a:t>
            </a:r>
            <a:r>
              <a:rPr lang="en-US" sz="3150" b="1" dirty="0"/>
              <a:t>food chain.  Both Pack and Acme were charged with violating criminal provisions of the federal Food, Drug, and Cosmetics Act.  They were charged with allowing interstate shipments of food </a:t>
            </a:r>
            <a:r>
              <a:rPr lang="en-US" sz="3150" b="1" dirty="0" smtClean="0"/>
              <a:t>contaminated </a:t>
            </a:r>
            <a:r>
              <a:rPr lang="en-US" sz="3150" b="1" dirty="0"/>
              <a:t>by rodents in the Acme warehouse.  Pack defended himself by stating that although he was aware of the problem, he had delegated responsibility for the sanitary conditions of food </a:t>
            </a:r>
            <a:r>
              <a:rPr lang="en-US" sz="3150" b="1" dirty="0" smtClean="0"/>
              <a:t>to </a:t>
            </a:r>
            <a:r>
              <a:rPr lang="en-US" sz="3150" b="1" dirty="0"/>
              <a:t>responsible subordinates.  </a:t>
            </a:r>
            <a:r>
              <a:rPr lang="en-US" sz="3150" b="1" dirty="0">
                <a:solidFill>
                  <a:srgbClr val="FF0000"/>
                </a:solidFill>
              </a:rPr>
              <a:t>Can Pack be </a:t>
            </a:r>
            <a:r>
              <a:rPr lang="en-US" sz="3150" b="1" dirty="0" smtClean="0">
                <a:solidFill>
                  <a:srgbClr val="FF0000"/>
                </a:solidFill>
              </a:rPr>
              <a:t>held criminally </a:t>
            </a:r>
            <a:r>
              <a:rPr lang="en-US" sz="3150" b="1" dirty="0">
                <a:solidFill>
                  <a:srgbClr val="FF0000"/>
                </a:solidFill>
              </a:rPr>
              <a:t>liable in these circumstances?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Quick!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962400"/>
            <a:ext cx="7467600" cy="2590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	Tell me one thing you remember about 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INTENT… 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the third element of a crime.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72711" name="Picture 7" descr="MC9000596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05000"/>
            <a:ext cx="1728788" cy="147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727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hlink"/>
                </a:solidFill>
              </a:rPr>
              <a:t>Let’s practice!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36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endParaRPr lang="en-US" sz="36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endParaRPr lang="en-US" sz="36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endParaRPr lang="en-US" sz="36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3600" b="1" dirty="0"/>
              <a:t>Three Elements of Crime </a:t>
            </a:r>
          </a:p>
          <a:p>
            <a:pPr algn="ctr">
              <a:buFontTx/>
              <a:buNone/>
            </a:pPr>
            <a:r>
              <a:rPr lang="en-US" sz="3600" b="1" dirty="0"/>
              <a:t>worksheet</a:t>
            </a:r>
          </a:p>
        </p:txBody>
      </p:sp>
      <p:pic>
        <p:nvPicPr>
          <p:cNvPr id="73732" name="Picture 4" descr="MC90019630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1888" y="1447800"/>
            <a:ext cx="2401888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61458 0.005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What is a crime?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400" b="1" dirty="0">
                <a:solidFill>
                  <a:schemeClr val="accent2"/>
                </a:solidFill>
              </a:rPr>
              <a:t>A punishable offense against society.</a:t>
            </a:r>
          </a:p>
          <a:p>
            <a:r>
              <a:rPr lang="en-US" sz="3400" b="1" dirty="0">
                <a:solidFill>
                  <a:schemeClr val="hlink"/>
                </a:solidFill>
              </a:rPr>
              <a:t>A breach of the peace essential to society’s functioning for the good of all.</a:t>
            </a:r>
          </a:p>
        </p:txBody>
      </p:sp>
      <p:pic>
        <p:nvPicPr>
          <p:cNvPr id="27656" name="Picture 8" descr="MC90007114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67088"/>
            <a:ext cx="3810000" cy="3490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How is the action in this picture an “offense against society” or a “breach of the peace”?</a:t>
            </a:r>
            <a:br>
              <a:rPr lang="en-US" sz="3600" b="1" dirty="0">
                <a:solidFill>
                  <a:schemeClr val="accent2"/>
                </a:solidFill>
              </a:rPr>
            </a:b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55300" name="Picture 4" descr="MC90028743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67038"/>
            <a:ext cx="4648200" cy="365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How do you know if something you are doing (or thinking of doing) is a crime?</a:t>
            </a:r>
          </a:p>
        </p:txBody>
      </p:sp>
      <p:pic>
        <p:nvPicPr>
          <p:cNvPr id="56324" name="Picture 4" descr="tea with pin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95550"/>
            <a:ext cx="4038600" cy="436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 lIns="0" rIns="0" bIns="0" anchor="b"/>
          <a:lstStyle/>
          <a:p>
            <a:r>
              <a:rPr lang="en-US" b="1" dirty="0">
                <a:solidFill>
                  <a:schemeClr val="accent2"/>
                </a:solidFill>
              </a:rPr>
              <a:t>3 Elements of a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609600" indent="-609600" algn="ctr">
              <a:buFontTx/>
              <a:buNone/>
            </a:pPr>
            <a:r>
              <a:rPr lang="en-US" b="1" dirty="0">
                <a:solidFill>
                  <a:schemeClr val="hlink"/>
                </a:solidFill>
              </a:rPr>
              <a:t>All 3 need to be proven in court </a:t>
            </a:r>
          </a:p>
          <a:p>
            <a:pPr marL="609600" indent="-609600" algn="ctr">
              <a:buFontTx/>
              <a:buNone/>
            </a:pPr>
            <a:r>
              <a:rPr lang="en-US" b="1" dirty="0">
                <a:solidFill>
                  <a:schemeClr val="hlink"/>
                </a:solidFill>
              </a:rPr>
              <a:t>for a </a:t>
            </a:r>
            <a:r>
              <a:rPr lang="en-US" sz="36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conviction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en-US" b="1" dirty="0">
                <a:solidFill>
                  <a:schemeClr val="hlink"/>
                </a:solidFill>
              </a:rPr>
              <a:t>(find accused person “guilty” of a crime).</a:t>
            </a:r>
          </a:p>
          <a:p>
            <a:pPr marL="609600" indent="-609600" algn="ctr">
              <a:buFontTx/>
              <a:buNone/>
            </a:pPr>
            <a:endParaRPr lang="en-US" sz="1800" b="1" dirty="0">
              <a:solidFill>
                <a:schemeClr val="hlink"/>
              </a:solidFill>
            </a:endParaRPr>
          </a:p>
          <a:p>
            <a:pPr marL="1371600" lvl="2" indent="-457200">
              <a:buFont typeface="Calibri" pitchFamily="34" charset="0"/>
              <a:buAutoNum type="arabicPeriod"/>
            </a:pPr>
            <a:r>
              <a:rPr lang="en-US" sz="3200" b="1" dirty="0">
                <a:solidFill>
                  <a:srgbClr val="800080"/>
                </a:solidFill>
              </a:rPr>
              <a:t>Duty</a:t>
            </a:r>
          </a:p>
          <a:p>
            <a:pPr marL="1371600" lvl="2" indent="-457200">
              <a:buFont typeface="Calibri" pitchFamily="34" charset="0"/>
              <a:buAutoNum type="arabicPeriod"/>
            </a:pPr>
            <a:r>
              <a:rPr lang="en-US" sz="3200" b="1" dirty="0">
                <a:solidFill>
                  <a:srgbClr val="800080"/>
                </a:solidFill>
              </a:rPr>
              <a:t>Violation/Breach of the Duty</a:t>
            </a:r>
          </a:p>
          <a:p>
            <a:pPr marL="1371600" lvl="2" indent="-457200">
              <a:buFont typeface="Calibri" pitchFamily="34" charset="0"/>
              <a:buAutoNum type="arabicPeriod"/>
            </a:pPr>
            <a:r>
              <a:rPr lang="en-US" sz="3200" b="1" dirty="0">
                <a:solidFill>
                  <a:srgbClr val="800080"/>
                </a:solidFill>
              </a:rPr>
              <a:t>Criminal Intent</a:t>
            </a:r>
          </a:p>
        </p:txBody>
      </p:sp>
      <p:pic>
        <p:nvPicPr>
          <p:cNvPr id="15368" name="Picture 8" descr="MC90043439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48200"/>
            <a:ext cx="1885950" cy="192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57200" y="2362200"/>
            <a:ext cx="4114800" cy="4191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724400" y="2362200"/>
            <a:ext cx="3962400" cy="4114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 lIns="0" rIns="0" bIns="0" anchor="b"/>
          <a:lstStyle/>
          <a:p>
            <a:r>
              <a:rPr lang="en-US" sz="4000" b="1" dirty="0">
                <a:solidFill>
                  <a:schemeClr val="hlink"/>
                </a:solidFill>
              </a:rPr>
              <a:t>Element #1-- Duty</a:t>
            </a:r>
            <a:br>
              <a:rPr lang="en-US" sz="4000" b="1" dirty="0">
                <a:solidFill>
                  <a:schemeClr val="hlink"/>
                </a:solidFill>
              </a:rPr>
            </a:br>
            <a:r>
              <a:rPr lang="en-US" sz="4000" b="1" dirty="0">
                <a:solidFill>
                  <a:srgbClr val="800080"/>
                </a:solidFill>
              </a:rPr>
              <a:t>a legal obligation to do or not do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2438400"/>
            <a:ext cx="4419600" cy="3687763"/>
          </a:xfrm>
        </p:spPr>
        <p:txBody>
          <a:bodyPr>
            <a:normAutofit/>
          </a:bodyPr>
          <a:lstStyle/>
          <a:p>
            <a:pPr marL="609600" indent="-609600">
              <a:buFont typeface="Calibri" pitchFamily="34" charset="0"/>
              <a:buNone/>
            </a:pPr>
            <a:r>
              <a:rPr lang="en-US" sz="2800" b="1" dirty="0"/>
              <a:t>	What are some things the law obligates/compels you to do?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2438400"/>
            <a:ext cx="4419600" cy="3306763"/>
          </a:xfrm>
        </p:spPr>
        <p:txBody>
          <a:bodyPr/>
          <a:lstStyle/>
          <a:p>
            <a:pPr lvl="1">
              <a:buFont typeface="Calibri" pitchFamily="34" charset="0"/>
              <a:buNone/>
            </a:pPr>
            <a:r>
              <a:rPr lang="en-US" sz="2800" b="1" dirty="0"/>
              <a:t>	What are some things the law says you </a:t>
            </a:r>
            <a:r>
              <a:rPr lang="en-US" sz="2800" b="1" u="sng" dirty="0"/>
              <a:t>cannot</a:t>
            </a:r>
            <a:r>
              <a:rPr lang="en-US" sz="2800" b="1" dirty="0"/>
              <a:t> do?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 lIns="0" rIns="0" bIns="0" anchor="b"/>
          <a:lstStyle/>
          <a:p>
            <a:r>
              <a:rPr lang="en-US" sz="4000" b="1" dirty="0">
                <a:solidFill>
                  <a:schemeClr val="hlink"/>
                </a:solidFill>
              </a:rPr>
              <a:t>Element #1-- Duty</a:t>
            </a:r>
            <a:br>
              <a:rPr lang="en-US" sz="4000" b="1" dirty="0">
                <a:solidFill>
                  <a:schemeClr val="hlink"/>
                </a:solidFill>
              </a:rPr>
            </a:br>
            <a:r>
              <a:rPr lang="en-US" sz="4000" b="1" dirty="0">
                <a:solidFill>
                  <a:srgbClr val="800080"/>
                </a:solidFill>
              </a:rPr>
              <a:t>a legal obligation to do or not do something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209800"/>
            <a:ext cx="8458200" cy="3535363"/>
          </a:xfrm>
        </p:spPr>
        <p:txBody>
          <a:bodyPr/>
          <a:lstStyle/>
          <a:p>
            <a:pPr lvl="1">
              <a:buClr>
                <a:srgbClr val="FF0000"/>
              </a:buClr>
              <a:buFontTx/>
              <a:buChar char="•"/>
            </a:pPr>
            <a:r>
              <a:rPr lang="en-US" sz="3200" b="1" dirty="0"/>
              <a:t>Statutes and ordinances specifically and clearly define duties.</a:t>
            </a:r>
          </a:p>
          <a:p>
            <a:pPr lvl="1">
              <a:buClr>
                <a:srgbClr val="FF0000"/>
              </a:buClr>
              <a:buFontTx/>
              <a:buChar char="•"/>
            </a:pPr>
            <a:r>
              <a:rPr lang="en-US" sz="3200" b="1" dirty="0"/>
              <a:t>During a criminal trial, the law(s) that were allegedly broken will be specifically stated.	</a:t>
            </a:r>
          </a:p>
          <a:p>
            <a:endParaRPr lang="en-US" sz="3200" dirty="0"/>
          </a:p>
        </p:txBody>
      </p:sp>
      <p:pic>
        <p:nvPicPr>
          <p:cNvPr id="63511" name="Picture 23" descr="MC90017434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5563" y="4800600"/>
            <a:ext cx="1508126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2174 C 0.03247 -0.0111 0.06754 -0.04393 0.11181 -0.05017 C 0.15608 -0.05641 0.22657 -0.04046 0.2625 -0.01618 C 0.29844 0.00809 0.28507 0.09827 0.32761 0.09572 C 0.37014 0.09318 0.47917 -0.00416 0.51806 -0.03098 C 0.55695 -0.0578 0.5441 -0.06497 0.56094 -0.06497 C 0.57778 -0.06497 0.63334 -0.06381 0.61962 -0.03098 " pathEditMode="relative" rAng="0" ptsTypes="aaaaaaA">
                                      <p:cBhvr>
                                        <p:cTn id="24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 lIns="0" rIns="0" bIns="0" anchor="b"/>
          <a:lstStyle/>
          <a:p>
            <a:r>
              <a:rPr lang="en-US" sz="4000" b="1" dirty="0">
                <a:solidFill>
                  <a:schemeClr val="hlink"/>
                </a:solidFill>
              </a:rPr>
              <a:t>Element #1-- Duty</a:t>
            </a:r>
            <a:br>
              <a:rPr lang="en-US" sz="4000" b="1" dirty="0">
                <a:solidFill>
                  <a:schemeClr val="hlink"/>
                </a:solidFill>
              </a:rPr>
            </a:br>
            <a:r>
              <a:rPr lang="en-US" sz="4000" b="1" dirty="0">
                <a:solidFill>
                  <a:srgbClr val="800080"/>
                </a:solidFill>
              </a:rPr>
              <a:t>a legal obligation to do or not do something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209800"/>
            <a:ext cx="8458200" cy="3535363"/>
          </a:xfrm>
        </p:spPr>
        <p:txBody>
          <a:bodyPr/>
          <a:lstStyle/>
          <a:p>
            <a:pPr lvl="1">
              <a:buClr>
                <a:srgbClr val="FF0000"/>
              </a:buClr>
              <a:buFontTx/>
              <a:buChar char="•"/>
            </a:pPr>
            <a:r>
              <a:rPr lang="en-US" sz="3200" b="1" dirty="0"/>
              <a:t>Laws are written to reflect the will of society, and are subject to change over time.		</a:t>
            </a:r>
          </a:p>
          <a:p>
            <a:endParaRPr lang="en-US" sz="3200" dirty="0"/>
          </a:p>
        </p:txBody>
      </p:sp>
      <p:pic>
        <p:nvPicPr>
          <p:cNvPr id="64516" name="Picture 4" descr="MC90015363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67175"/>
            <a:ext cx="2667000" cy="2525713"/>
          </a:xfrm>
          <a:prstGeom prst="rect">
            <a:avLst/>
          </a:prstGeom>
          <a:noFill/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715000" y="4114800"/>
            <a:ext cx="320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entury Gothic" pitchFamily="34" charset="0"/>
              </a:rPr>
              <a:t>What laws have changed since this calendar was printed?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1927</TotalTime>
  <Words>420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Things that make you go hmmm…</vt:lpstr>
      <vt:lpstr>What do you think of when you hear the word “crime”?</vt:lpstr>
      <vt:lpstr>What is a crime?</vt:lpstr>
      <vt:lpstr>How is the action in this picture an “offense against society” or a “breach of the peace”? </vt:lpstr>
      <vt:lpstr>How do you know if something you are doing (or thinking of doing) is a crime?</vt:lpstr>
      <vt:lpstr>3 Elements of a Crime</vt:lpstr>
      <vt:lpstr>Element #1-- Duty a legal obligation to do or not do something</vt:lpstr>
      <vt:lpstr>Element #1-- Duty a legal obligation to do or not do something</vt:lpstr>
      <vt:lpstr>Element #1-- Duty a legal obligation to do or not do something</vt:lpstr>
      <vt:lpstr>Quick!</vt:lpstr>
      <vt:lpstr>Element #2– Breach of Duty the violation of a legal duty</vt:lpstr>
      <vt:lpstr>Element #2– Breach of Duty the violation of a legal duty</vt:lpstr>
      <vt:lpstr>Quick!</vt:lpstr>
      <vt:lpstr>There are 3 elements to every crime…</vt:lpstr>
      <vt:lpstr>Tell me, tell me…</vt:lpstr>
      <vt:lpstr>Element #3– Criminal Intent purposefully committed violation of duty</vt:lpstr>
      <vt:lpstr>Element #3– Criminal Intent purposefully committed violation of duty</vt:lpstr>
      <vt:lpstr>Element #3– Criminal Intent purposefully committed violation of duty</vt:lpstr>
      <vt:lpstr>Element #3– Criminal Intent purposefully committed violation of duty Intent and motive are NOT the same!</vt:lpstr>
      <vt:lpstr>Did you know…</vt:lpstr>
      <vt:lpstr>Case Example</vt:lpstr>
      <vt:lpstr>Quick!</vt:lpstr>
      <vt:lpstr>Let’s practice!</vt:lpstr>
    </vt:vector>
  </TitlesOfParts>
  <Company>Monroe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Law/Crimes</dc:title>
  <dc:creator>Tech Dept</dc:creator>
  <cp:lastModifiedBy>Tech Dept</cp:lastModifiedBy>
  <cp:revision>134</cp:revision>
  <dcterms:created xsi:type="dcterms:W3CDTF">2009-10-27T13:49:35Z</dcterms:created>
  <dcterms:modified xsi:type="dcterms:W3CDTF">2011-11-29T17:22:07Z</dcterms:modified>
</cp:coreProperties>
</file>